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58"/>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414" r:id="rId14"/>
    <p:sldId id="371" r:id="rId15"/>
    <p:sldId id="372" r:id="rId16"/>
    <p:sldId id="346" r:id="rId17"/>
    <p:sldId id="263" r:id="rId18"/>
    <p:sldId id="264" r:id="rId19"/>
    <p:sldId id="265" r:id="rId20"/>
    <p:sldId id="266" r:id="rId21"/>
    <p:sldId id="373" r:id="rId22"/>
    <p:sldId id="272" r:id="rId23"/>
    <p:sldId id="296" r:id="rId24"/>
    <p:sldId id="298" r:id="rId25"/>
    <p:sldId id="354" r:id="rId26"/>
    <p:sldId id="355" r:id="rId27"/>
    <p:sldId id="415" r:id="rId28"/>
    <p:sldId id="377" r:id="rId29"/>
    <p:sldId id="379" r:id="rId30"/>
    <p:sldId id="378" r:id="rId31"/>
    <p:sldId id="374" r:id="rId32"/>
    <p:sldId id="380" r:id="rId33"/>
    <p:sldId id="382" r:id="rId34"/>
    <p:sldId id="344" r:id="rId35"/>
    <p:sldId id="347" r:id="rId36"/>
    <p:sldId id="326" r:id="rId37"/>
    <p:sldId id="329" r:id="rId38"/>
    <p:sldId id="336" r:id="rId39"/>
    <p:sldId id="327" r:id="rId40"/>
    <p:sldId id="383" r:id="rId41"/>
    <p:sldId id="338" r:id="rId42"/>
    <p:sldId id="328" r:id="rId43"/>
    <p:sldId id="387" r:id="rId44"/>
    <p:sldId id="388" r:id="rId45"/>
    <p:sldId id="348" r:id="rId46"/>
    <p:sldId id="392" r:id="rId47"/>
    <p:sldId id="394" r:id="rId48"/>
    <p:sldId id="376" r:id="rId49"/>
    <p:sldId id="395" r:id="rId50"/>
    <p:sldId id="396" r:id="rId51"/>
    <p:sldId id="391" r:id="rId52"/>
    <p:sldId id="405" r:id="rId53"/>
    <p:sldId id="393" r:id="rId54"/>
    <p:sldId id="397" r:id="rId55"/>
    <p:sldId id="404" r:id="rId56"/>
    <p:sldId id="39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28/06/2021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2724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57859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17880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2381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4703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1202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30000"/>
                  </a:schemeClr>
                </a:solidFill>
              </a:rPr>
              <a:t>Precipitation</a:t>
            </a:r>
          </a:p>
          <a:p>
            <a:pPr marL="285750" indent="-285750">
              <a:buFont typeface="Arial" panose="020B0604020202020204" pitchFamily="34" charset="0"/>
              <a:buChar char="•"/>
            </a:pPr>
            <a:r>
              <a:rPr lang="en-GB" dirty="0">
                <a:solidFill>
                  <a:schemeClr val="tx1">
                    <a:alpha val="30000"/>
                  </a:schemeClr>
                </a:solidFill>
              </a:rPr>
              <a:t>Wind speeds</a:t>
            </a:r>
          </a:p>
          <a:p>
            <a:pPr marL="285750" indent="-285750">
              <a:buFont typeface="Arial" panose="020B0604020202020204" pitchFamily="34" charset="0"/>
              <a:buChar char="•"/>
            </a:pPr>
            <a:r>
              <a:rPr lang="en-GB" dirty="0">
                <a:solidFill>
                  <a:schemeClr val="tx1">
                    <a:alpha val="30000"/>
                  </a:schemeClr>
                </a:solidFill>
              </a:rPr>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51007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1200329"/>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3139321"/>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95518"/>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209288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can quantify dispersal reasonably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How will climate change be incorporated into dispersal models?</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2123658"/>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6554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5170646"/>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received a fibreglass open-top chamber. 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 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Tree>
    <p:extLst>
      <p:ext uri="{BB962C8B-B14F-4D97-AF65-F5344CB8AC3E}">
        <p14:creationId xmlns:p14="http://schemas.microsoft.com/office/powerpoint/2010/main" val="87978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21" name="TextBox 20">
            <a:extLst>
              <a:ext uri="{FF2B5EF4-FFF2-40B4-BE49-F238E27FC236}">
                <a16:creationId xmlns:a16="http://schemas.microsoft.com/office/drawing/2014/main" id="{F4E3A7F4-9470-40E0-ABE6-15CF74B03E0B}"/>
              </a:ext>
            </a:extLst>
          </p:cNvPr>
          <p:cNvSpPr txBox="1"/>
          <p:nvPr/>
        </p:nvSpPr>
        <p:spPr>
          <a:xfrm>
            <a:off x="7135925" y="1829251"/>
            <a:ext cx="4683873" cy="1446550"/>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 as do 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a:t>
            </a:r>
            <a:r>
              <a:rPr lang="en-GB" sz="2200" i="1" dirty="0"/>
              <a:t>p &lt; 0.001</a:t>
            </a:r>
            <a:r>
              <a:rPr lang="en-GB" sz="2200" dirty="0"/>
              <a:t>).</a:t>
            </a:r>
          </a:p>
        </p:txBody>
      </p:sp>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310420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p:sp>
        <p:nvSpPr>
          <p:cNvPr id="19" name="TextBox 18">
            <a:extLst>
              <a:ext uri="{FF2B5EF4-FFF2-40B4-BE49-F238E27FC236}">
                <a16:creationId xmlns:a16="http://schemas.microsoft.com/office/drawing/2014/main" id="{F4F798B1-FFBE-43AC-B9AF-E1E08EFB4D35}"/>
              </a:ext>
            </a:extLst>
          </p:cNvPr>
          <p:cNvSpPr txBox="1"/>
          <p:nvPr/>
        </p:nvSpPr>
        <p:spPr>
          <a:xfrm>
            <a:off x="7135925" y="1829251"/>
            <a:ext cx="4683873" cy="3477875"/>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dispersal kernels.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dispersal kernels.</a:t>
            </a:r>
          </a:p>
          <a:p>
            <a:endParaRPr lang="en-GB" sz="2200" dirty="0"/>
          </a:p>
          <a:p>
            <a:r>
              <a:rPr lang="en-GB" sz="2200" dirty="0"/>
              <a:t>Differences between the kernel tails may appear small, but are actually very important and can have significant impacts…</a:t>
            </a:r>
          </a:p>
        </p:txBody>
      </p:sp>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327203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29251"/>
            <a:ext cx="4683873" cy="2462213"/>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 </a:t>
            </a:r>
          </a:p>
          <a:p>
            <a:endParaRPr lang="en-GB" sz="2200" dirty="0"/>
          </a:p>
          <a:p>
            <a:r>
              <a:rPr lang="en-GB" sz="2200" dirty="0"/>
              <a:t>For the same high-percentile dispersal distance, seeds from warmed </a:t>
            </a:r>
            <a:r>
              <a:rPr lang="en-GB" sz="2200" i="1" dirty="0"/>
              <a:t>C. </a:t>
            </a:r>
            <a:r>
              <a:rPr lang="en-GB" sz="2200" i="1" dirty="0" err="1"/>
              <a:t>acanthoides</a:t>
            </a:r>
            <a:r>
              <a:rPr lang="en-GB" sz="2200" i="1" dirty="0"/>
              <a:t> </a:t>
            </a:r>
            <a:r>
              <a:rPr lang="en-GB" sz="2200" dirty="0"/>
              <a:t>travel further.</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2477754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2800767"/>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91ADCD-E614-4680-8CB9-F8DA5E445CCF}"/>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1891ADCD-E614-4680-8CB9-F8DA5E445CCF}"/>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9EB1684-E5EE-4FB1-8F4E-EE90B2D7865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461CCE-3481-4CAE-A12B-56DC9B57C7B2}"/>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42461CCE-3481-4CAE-A12B-56DC9B57C7B2}"/>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ECFC759-62F0-4656-B225-8C04B3897D41}"/>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B962A5-9747-4725-BC8D-8DA2EA26F7E1}"/>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2B962A5-9747-4725-BC8D-8DA2EA26F7E1}"/>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A7DC09D-C358-46D4-AFC7-A186F4D27D92}"/>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EDFADA-73D6-4C7E-95E9-6446CCF0BF32}"/>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8CEDFADA-73D6-4C7E-95E9-6446CCF0BF32}"/>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C817AFD0-BFD2-43AA-9844-EF1023C04E4C}"/>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386837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5170646"/>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a:p>
            <a:endParaRPr lang="en-GB" sz="2200" dirty="0"/>
          </a:p>
          <a:p>
            <a:r>
              <a:rPr lang="en-GB" sz="2200" dirty="0"/>
              <a:t>For </a:t>
            </a:r>
            <a:r>
              <a:rPr lang="en-GB" sz="2200" i="1" dirty="0"/>
              <a:t>C. </a:t>
            </a:r>
            <a:r>
              <a:rPr lang="en-GB" sz="2200" i="1" dirty="0" err="1"/>
              <a:t>acanthoides</a:t>
            </a:r>
            <a:r>
              <a:rPr lang="en-GB" sz="2200" dirty="0"/>
              <a:t>, kernels using the height distribution were not different than those using the max height for </a:t>
            </a:r>
            <a:r>
              <a:rPr lang="en-GB" sz="2200" dirty="0" err="1"/>
              <a:t>unwarmed</a:t>
            </a:r>
            <a:r>
              <a:rPr lang="en-GB" sz="2200" dirty="0"/>
              <a:t> plants, but were for warmed plants.</a:t>
            </a:r>
          </a:p>
          <a:p>
            <a:endParaRPr lang="en-GB" sz="2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003FB6-5899-453E-915C-8B2BCB419DC4}"/>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2F003FB6-5899-453E-915C-8B2BCB419DC4}"/>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7E7268D-0BBB-43E0-A529-1F3A66010F9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AF7740-38F0-45DE-AAEE-7646117DD287}"/>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C7AF7740-38F0-45DE-AAEE-7646117DD287}"/>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C620DCA-89D5-44D1-B658-50620DDA2E88}"/>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0A8D89-7C14-4E52-896F-DAA2537B2A54}"/>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C0A8D89-7C14-4E52-896F-DAA2537B2A54}"/>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9C873CCA-A027-4AE9-881E-DB404532B771}"/>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B44C82-2EB4-46EC-8D8F-78BFFD0A5D76}"/>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CFB44C82-2EB4-46EC-8D8F-78BFFD0A5D76}"/>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008380E4-6198-4CC8-9D9A-AA456EF1A9A1}"/>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829229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D544B94-6C62-4CAB-9482-A117BA7B1A9A}"/>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DF1F1E03-0B86-4B24-BC17-43F6B98E1E8A}"/>
              </a:ext>
            </a:extLst>
          </p:cNvPr>
          <p:cNvSpPr txBox="1"/>
          <p:nvPr/>
        </p:nvSpPr>
        <p:spPr>
          <a:xfrm>
            <a:off x="7135925" y="1829251"/>
            <a:ext cx="4683873" cy="4154984"/>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p>
          <a:p>
            <a:r>
              <a:rPr lang="en-GB" sz="2200" dirty="0"/>
              <a:t>… same for warmed </a:t>
            </a:r>
            <a:r>
              <a:rPr lang="en-GB" sz="2200" i="1" dirty="0"/>
              <a:t>C. </a:t>
            </a:r>
            <a:r>
              <a:rPr lang="en-GB" sz="2200" i="1" dirty="0" err="1"/>
              <a:t>acanthoides</a:t>
            </a:r>
            <a:r>
              <a:rPr lang="en-GB" sz="2200" i="1" dirty="0"/>
              <a:t>.</a:t>
            </a:r>
          </a:p>
          <a:p>
            <a:endParaRPr lang="en-GB" sz="2200" i="1" dirty="0"/>
          </a:p>
          <a:p>
            <a:r>
              <a:rPr lang="en-GB" sz="2200" dirty="0"/>
              <a:t>Again, bootstrap intervals inflate for increasingly rare dispersal events.</a:t>
            </a:r>
          </a:p>
          <a:p>
            <a:endParaRPr lang="en-GB" sz="2200" dirty="0"/>
          </a:p>
        </p:txBody>
      </p:sp>
      <p:sp>
        <p:nvSpPr>
          <p:cNvPr id="3" name="TextBox 2">
            <a:extLst>
              <a:ext uri="{FF2B5EF4-FFF2-40B4-BE49-F238E27FC236}">
                <a16:creationId xmlns:a16="http://schemas.microsoft.com/office/drawing/2014/main" id="{A151A209-9B77-44F0-956D-53A9E4481386}"/>
              </a:ext>
            </a:extLst>
          </p:cNvPr>
          <p:cNvSpPr txBox="1"/>
          <p:nvPr/>
        </p:nvSpPr>
        <p:spPr>
          <a:xfrm>
            <a:off x="4904385" y="1712580"/>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(warmed)</a:t>
            </a:r>
            <a:endParaRPr lang="en-GB" sz="1300" i="1" dirty="0"/>
          </a:p>
        </p:txBody>
      </p:sp>
      <p:pic>
        <p:nvPicPr>
          <p:cNvPr id="11" name="Picture 10" descr="Diagram&#10;&#10;Description automatically generated">
            <a:extLst>
              <a:ext uri="{FF2B5EF4-FFF2-40B4-BE49-F238E27FC236}">
                <a16:creationId xmlns:a16="http://schemas.microsoft.com/office/drawing/2014/main" id="{A6FDD508-DBBA-4FE8-9AEC-FB1E25ECC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728" y="1921328"/>
            <a:ext cx="4752531" cy="4746777"/>
          </a:xfrm>
          <a:prstGeom prst="rect">
            <a:avLst/>
          </a:prstGeom>
        </p:spPr>
      </p:pic>
    </p:spTree>
    <p:extLst>
      <p:ext uri="{BB962C8B-B14F-4D97-AF65-F5344CB8AC3E}">
        <p14:creationId xmlns:p14="http://schemas.microsoft.com/office/powerpoint/2010/main" val="249871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A576BED-3182-419C-80A6-8CC8C59F5ED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607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2123658"/>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spTree>
    <p:extLst>
      <p:ext uri="{BB962C8B-B14F-4D97-AF65-F5344CB8AC3E}">
        <p14:creationId xmlns:p14="http://schemas.microsoft.com/office/powerpoint/2010/main" val="1712094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5170646"/>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a:p>
            <a:r>
              <a:rPr lang="en-GB" sz="22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cxnSp>
        <p:nvCxnSpPr>
          <p:cNvPr id="60" name="Straight Arrow Connector 59">
            <a:extLst>
              <a:ext uri="{FF2B5EF4-FFF2-40B4-BE49-F238E27FC236}">
                <a16:creationId xmlns:a16="http://schemas.microsoft.com/office/drawing/2014/main" id="{2FBF5397-8258-4DFE-A13D-3BF054648B72}"/>
              </a:ext>
            </a:extLst>
          </p:cNvPr>
          <p:cNvCxnSpPr>
            <a:cxnSpLocks/>
          </p:cNvCxnSpPr>
          <p:nvPr/>
        </p:nvCxnSpPr>
        <p:spPr>
          <a:xfrm>
            <a:off x="3651834" y="358080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05AF6C-AC41-4CB0-B0DD-ECC281918F5A}"/>
              </a:ext>
            </a:extLst>
          </p:cNvPr>
          <p:cNvCxnSpPr>
            <a:cxnSpLocks/>
          </p:cNvCxnSpPr>
          <p:nvPr/>
        </p:nvCxnSpPr>
        <p:spPr>
          <a:xfrm>
            <a:off x="3356508" y="559756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769441"/>
          </a:xfrm>
          <a:prstGeom prst="rect">
            <a:avLst/>
          </a:prstGeom>
          <a:noFill/>
        </p:spPr>
        <p:txBody>
          <a:bodyPr wrap="square" rtlCol="0">
            <a:spAutoFit/>
          </a:bodyPr>
          <a:lstStyle/>
          <a:p>
            <a:r>
              <a:rPr lang="en-GB" sz="2200" dirty="0"/>
              <a:t>As was seen in the previous study, warming changes the dispersal kernel.</a:t>
            </a:r>
          </a:p>
        </p:txBody>
      </p:sp>
    </p:spTree>
    <p:extLst>
      <p:ext uri="{BB962C8B-B14F-4D97-AF65-F5344CB8AC3E}">
        <p14:creationId xmlns:p14="http://schemas.microsoft.com/office/powerpoint/2010/main" val="3267427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3816429"/>
          </a:xfrm>
          <a:prstGeom prst="rect">
            <a:avLst/>
          </a:prstGeom>
          <a:noFill/>
        </p:spPr>
        <p:txBody>
          <a:bodyPr wrap="square" rtlCol="0">
            <a:spAutoFit/>
          </a:bodyPr>
          <a:lstStyle/>
          <a:p>
            <a:r>
              <a:rPr lang="en-GB" sz="2200" dirty="0"/>
              <a:t>As was seen in the previous study,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“fatter”…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2754752" y="306264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2440032" y="496002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2123658"/>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p:txBody>
      </p:sp>
      <p:pic>
        <p:nvPicPr>
          <p:cNvPr id="59" name="Picture 58" descr="A picture containing text, sky, map&#10;&#10;Description automatically generated">
            <a:extLst>
              <a:ext uri="{FF2B5EF4-FFF2-40B4-BE49-F238E27FC236}">
                <a16:creationId xmlns:a16="http://schemas.microsoft.com/office/drawing/2014/main" id="{E98EC9E1-A4F3-49B0-9A97-FA9CC629A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3139321"/>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a:p>
            <a:endParaRPr lang="en-GB" sz="2200" dirty="0"/>
          </a:p>
          <a:p>
            <a:r>
              <a:rPr lang="en-GB" sz="2200" dirty="0"/>
              <a:t>… but so does the variation in the magnitude of those more rare events.</a:t>
            </a:r>
          </a:p>
        </p:txBody>
      </p:sp>
      <p:pic>
        <p:nvPicPr>
          <p:cNvPr id="58" name="Picture 57" descr="A picture containing text, sky, map&#10;&#10;Description automatically generated">
            <a:extLst>
              <a:ext uri="{FF2B5EF4-FFF2-40B4-BE49-F238E27FC236}">
                <a16:creationId xmlns:a16="http://schemas.microsoft.com/office/drawing/2014/main" id="{93FEDFA8-1EBF-4F15-8742-960EC9564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817431"/>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114692"/>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785104"/>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in-call</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Post them in the chat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646331"/>
          </a:xfrm>
          <a:prstGeom prst="rect">
            <a:avLst/>
          </a:prstGeom>
          <a:noFill/>
        </p:spPr>
        <p:txBody>
          <a:bodyPr wrap="square" rtlCol="0">
            <a:spAutoFit/>
          </a:bodyPr>
          <a:lstStyle/>
          <a:p>
            <a:r>
              <a:rPr lang="en-GB" i="1" dirty="0"/>
              <a:t>Many thanks to the Shea Lab for providing resources, guidance, and feedback!</a:t>
            </a:r>
          </a:p>
        </p:txBody>
      </p:sp>
      <p:pic>
        <p:nvPicPr>
          <p:cNvPr id="5" name="Picture 4" descr="Chart, line chart&#10;&#10;Description automatically generated">
            <a:extLst>
              <a:ext uri="{FF2B5EF4-FFF2-40B4-BE49-F238E27FC236}">
                <a16:creationId xmlns:a16="http://schemas.microsoft.com/office/drawing/2014/main" id="{BC901013-9664-4BDC-91A6-8D71E10D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80" y="3699048"/>
            <a:ext cx="3987401" cy="2519963"/>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22325</TotalTime>
  <Words>3265</Words>
  <Application>Microsoft Office PowerPoint</Application>
  <PresentationFormat>Widescreen</PresentationFormat>
  <Paragraphs>426</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363</cp:revision>
  <dcterms:created xsi:type="dcterms:W3CDTF">2019-10-27T14:37:40Z</dcterms:created>
  <dcterms:modified xsi:type="dcterms:W3CDTF">2021-06-28T18:43:27Z</dcterms:modified>
</cp:coreProperties>
</file>